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9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2898C-13CC-4CD8-B897-F7BA126BE8D6}" type="datetimeFigureOut">
              <a:rPr lang="en-US" smtClean="0"/>
              <a:pPr/>
              <a:t>1/29/2011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33B60-12C5-4060-99E8-457DF3AD827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7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024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7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8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072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7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8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9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7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8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9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5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2535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6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1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868D-1614-4E99-8731-2611EE9BD949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4BB6-7FAD-49FD-ADF8-D40E035FAE10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CB2A6-C1C0-48D2-81F7-72F1985F4E22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D412-5F94-471C-9DFE-0FAEBB48ED05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BF5C7-FBD4-4168-8340-C7152C9FFE72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6EA2-E7FB-435D-952F-4A9129F6656D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07B0D-4232-4CB3-8CE1-3988FA2C2764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48DB-ECFB-4BF1-9E38-B3864E1D7420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1556-27E0-43CB-B08F-284210FE87A8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AFC6-8B92-4FBB-A241-570EF10AAC2B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5C880-2B9A-4B98-832D-6008B0CBF1BF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DA3C9-F0B3-4BE1-819C-CFEC6C1F6DC8}" type="datetime1">
              <a:rPr lang="en-US" smtClean="0"/>
              <a:pPr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G V SATYA KUMAR        ASSOC.PROF       ECE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Digital transmission hierarchy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362200"/>
            <a:ext cx="79248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  <a:noFill/>
        </p:spPr>
        <p:txBody>
          <a:bodyPr/>
          <a:lstStyle/>
          <a:p>
            <a:r>
              <a:rPr lang="en-US" sz="2800" smtClean="0"/>
              <a:t>Elliptically polarized light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76400"/>
            <a:ext cx="769620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Transmission distance vs data rate 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4676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NRZ-L data pattern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362200"/>
            <a:ext cx="6629400" cy="19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Baseline wander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752600"/>
            <a:ext cx="5410200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RZ data formats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5410200" cy="392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143000"/>
            <a:ext cx="2438400" cy="1752600"/>
          </a:xfrm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FEC characteristics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066800"/>
            <a:ext cx="41084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Modal noise at a connection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400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Dynamic spectra of a laser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30924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Mode-partition-noise effects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5867400" cy="427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Chirping &amp; extinction-ratio penalties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4102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990600"/>
            <a:ext cx="2514600" cy="1981200"/>
          </a:xfrm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Multiple-reflection effects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914400"/>
            <a:ext cx="38449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 V SATYA KUMAR        ASSOC.PROF       ECE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Adding linearly polarized waves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472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313" y="1662113"/>
            <a:ext cx="64293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852613"/>
            <a:ext cx="53721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325" y="1595438"/>
            <a:ext cx="622935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14438"/>
            <a:ext cx="60960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25" y="1704975"/>
            <a:ext cx="6000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24669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600200"/>
            <a:ext cx="64960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928813"/>
            <a:ext cx="53530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1866900"/>
            <a:ext cx="65913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9225" y="1681163"/>
            <a:ext cx="63055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325" y="1571625"/>
            <a:ext cx="69913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Refraction and reflection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600200"/>
            <a:ext cx="70104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2571750"/>
            <a:ext cx="69437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6553200" cy="61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837039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Single fiber structure</a:t>
            </a:r>
          </a:p>
        </p:txBody>
      </p:sp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90800"/>
            <a:ext cx="6324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Comparison of fiber structures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6249988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Skew rays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61483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Meridional ray representation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057400"/>
            <a:ext cx="5995988" cy="31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Fig. 2-13: Light propagation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55478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Low-order-mode fields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5000"/>
            <a:ext cx="6173788" cy="317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066800"/>
            <a:ext cx="2286000" cy="1600200"/>
          </a:xfrm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Mode-field </a:t>
            </a:r>
            <a:br>
              <a:rPr lang="en-US" sz="2800" smtClean="0"/>
            </a:br>
            <a:r>
              <a:rPr lang="en-US" sz="2800" smtClean="0"/>
              <a:t>diameter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838200"/>
            <a:ext cx="26797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533400"/>
          </a:xfrm>
          <a:noFill/>
        </p:spPr>
        <p:txBody>
          <a:bodyPr/>
          <a:lstStyle/>
          <a:p>
            <a:r>
              <a:rPr lang="en-US" sz="2800" smtClean="0"/>
              <a:t>Operating ranges of components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066800"/>
            <a:ext cx="4241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Polarizations of fundamental mode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09800"/>
            <a:ext cx="6072188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Microcrack model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6553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Optical fiber attenuation</a:t>
            </a:r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905000"/>
            <a:ext cx="4889500" cy="4000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990600" y="990600"/>
            <a:ext cx="2743200" cy="1143000"/>
          </a:xfrm>
          <a:noFill/>
        </p:spPr>
        <p:txBody>
          <a:bodyPr/>
          <a:lstStyle/>
          <a:p>
            <a:r>
              <a:rPr lang="en-US" sz="2800" smtClean="0"/>
              <a:t>Effects of ionizing radiation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762000"/>
            <a:ext cx="32639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2438400" cy="1447800"/>
          </a:xfrm>
          <a:noFill/>
        </p:spPr>
        <p:txBody>
          <a:bodyPr/>
          <a:lstStyle/>
          <a:p>
            <a:r>
              <a:rPr lang="en-US" sz="2800" smtClean="0"/>
              <a:t>Attenuation characteristics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533400"/>
            <a:ext cx="4521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  <a:noFill/>
        </p:spPr>
        <p:txBody>
          <a:bodyPr/>
          <a:lstStyle/>
          <a:p>
            <a:r>
              <a:rPr lang="en-US" sz="2800" smtClean="0"/>
              <a:t>Single-mode fiber attenuation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6324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Power loss in a curved fiber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828800"/>
            <a:ext cx="63246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Microbending losses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752600"/>
            <a:ext cx="624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  <a:noFill/>
        </p:spPr>
        <p:txBody>
          <a:bodyPr/>
          <a:lstStyle/>
          <a:p>
            <a:r>
              <a:rPr lang="en-US" sz="2800" smtClean="0"/>
              <a:t>Pulse broadening and attenuation</a:t>
            </a:r>
          </a:p>
        </p:txBody>
      </p:sp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371600"/>
            <a:ext cx="67056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Polarization mode dispersion</a:t>
            </a:r>
          </a:p>
        </p:txBody>
      </p:sp>
      <p:pic>
        <p:nvPicPr>
          <p:cNvPr id="9221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828800"/>
            <a:ext cx="6184900" cy="378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838200"/>
          </a:xfrm>
          <a:noFill/>
        </p:spPr>
        <p:txBody>
          <a:bodyPr/>
          <a:lstStyle/>
          <a:p>
            <a:r>
              <a:rPr lang="en-US" sz="2800" smtClean="0"/>
              <a:t>Major elements of an optical fiber link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47800"/>
            <a:ext cx="640080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r>
              <a:rPr lang="en-US" sz="2800" smtClean="0"/>
              <a:t>SM-fiber dispersions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524000"/>
            <a:ext cx="5157788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r>
              <a:rPr lang="en-US" sz="2800" smtClean="0"/>
              <a:t>SM-fiber dispersions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67056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r>
              <a:rPr lang="en-US" sz="2800" smtClean="0"/>
              <a:t>Mode-field diameter vs wavelength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69342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066800"/>
          </a:xfrm>
        </p:spPr>
        <p:txBody>
          <a:bodyPr/>
          <a:lstStyle/>
          <a:p>
            <a:r>
              <a:rPr lang="en-US" sz="2800" smtClean="0"/>
              <a:t>Bending-induced attenuation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162800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Bending effects on loss vs MFD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76962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Bend loss versus bend radius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181600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Pure-crystal energy-band diagram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752600"/>
            <a:ext cx="79248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n-type material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828800"/>
            <a:ext cx="73914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p-type material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81200"/>
            <a:ext cx="7391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noFill/>
        </p:spPr>
        <p:txBody>
          <a:bodyPr>
            <a:normAutofit fontScale="90000"/>
          </a:bodyPr>
          <a:lstStyle/>
          <a:p>
            <a:r>
              <a:rPr lang="en-US" sz="2800" smtClean="0"/>
              <a:t>Electron diffusion across a pn junction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95400"/>
            <a:ext cx="50292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Optical fiber cable installations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143000"/>
            <a:ext cx="4445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Reverse bias condition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62484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Forward bias condition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6858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2438400" cy="1981200"/>
          </a:xfrm>
        </p:spPr>
        <p:txBody>
          <a:bodyPr/>
          <a:lstStyle/>
          <a:p>
            <a:r>
              <a:rPr lang="en-US" sz="2000" smtClean="0"/>
              <a:t>Double-heterostructure configuration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685800"/>
            <a:ext cx="53086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Surface-emitting LED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858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Edge-emitting LED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7400"/>
            <a:ext cx="7240588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LED spectral patterns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86000"/>
            <a:ext cx="64008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Light-emission cone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133600"/>
            <a:ext cx="52578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3-dB bandwidth points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81200"/>
            <a:ext cx="5715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Laser transition processes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62200"/>
            <a:ext cx="75438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Fabry-Perot resonator cavity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7975600" cy="363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  <a:noFill/>
        </p:spPr>
        <p:txBody>
          <a:bodyPr/>
          <a:lstStyle/>
          <a:p>
            <a:r>
              <a:rPr lang="en-US" sz="2800" smtClean="0"/>
              <a:t>History of attenuation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219200"/>
            <a:ext cx="54737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DFB laser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716280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Optical output vs. drive current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453390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Fabry-Perot laser spectrum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76400"/>
            <a:ext cx="4267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Relaxation oscillation peak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981200"/>
            <a:ext cx="45720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Temperature dependence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980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Modulation methods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828800"/>
            <a:ext cx="6629400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Speckle patterns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6019800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 sz="2800" smtClean="0"/>
              <a:t>Time-resolved laser spectra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600200"/>
            <a:ext cx="3606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Emission-pattern coordinate system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00200"/>
            <a:ext cx="6019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  <a:noFill/>
        </p:spPr>
        <p:txBody>
          <a:bodyPr/>
          <a:lstStyle/>
          <a:p>
            <a:r>
              <a:rPr lang="en-US" sz="2800" smtClean="0"/>
              <a:t>Lambertian radiance pattern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622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Optical multiplexing</a:t>
            </a:r>
          </a:p>
        </p:txBody>
      </p:sp>
      <p:pic>
        <p:nvPicPr>
          <p:cNvPr id="7173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86000"/>
            <a:ext cx="6184900" cy="289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Source-to-fiber coupling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09800"/>
            <a:ext cx="6934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  <a:noFill/>
        </p:spPr>
        <p:txBody>
          <a:bodyPr/>
          <a:lstStyle/>
          <a:p>
            <a:r>
              <a:rPr lang="en-US" sz="2800" smtClean="0"/>
              <a:t>Two modal distributions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524000"/>
            <a:ext cx="5715000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Mechanical misalignments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7772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Axial offset condition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057400"/>
            <a:ext cx="58674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Longitudinal offset effect</a:t>
            </a:r>
          </a:p>
        </p:txBody>
      </p:sp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86000"/>
            <a:ext cx="7010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  <a:noFill/>
        </p:spPr>
        <p:txBody>
          <a:bodyPr/>
          <a:lstStyle/>
          <a:p>
            <a:r>
              <a:rPr lang="en-US" sz="2800" smtClean="0"/>
              <a:t>Comparison of misalignment effects</a:t>
            </a:r>
          </a:p>
        </p:txBody>
      </p:sp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219200"/>
            <a:ext cx="60960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Fiber cleaving</a:t>
            </a:r>
          </a:p>
        </p:txBody>
      </p: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09800"/>
            <a:ext cx="7239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Fiber end defects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971800"/>
            <a:ext cx="701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Fusion splicing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438400"/>
            <a:ext cx="693420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End face reflections</a:t>
            </a:r>
          </a:p>
        </p:txBody>
      </p:sp>
      <p:pic>
        <p:nvPicPr>
          <p:cNvPr id="13315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33600"/>
            <a:ext cx="7099300" cy="274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Spherical and plane wave fronts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62200"/>
            <a:ext cx="6781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Angled end face</a:t>
            </a:r>
          </a:p>
        </p:txBody>
      </p:sp>
      <p:pic>
        <p:nvPicPr>
          <p:cNvPr id="14339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209800"/>
            <a:ext cx="6565900" cy="294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noFill/>
        </p:spPr>
        <p:txBody>
          <a:bodyPr>
            <a:normAutofit fontScale="90000"/>
          </a:bodyPr>
          <a:lstStyle/>
          <a:p>
            <a:r>
              <a:rPr lang="en-US" sz="2800" smtClean="0"/>
              <a:t>Signal path through an optical link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143000"/>
            <a:ext cx="6705600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Noise sources and disturbances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133600"/>
            <a:ext cx="67818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Pulse spreading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057400"/>
            <a:ext cx="6553200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Optical receiver schematic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286000"/>
            <a:ext cx="6705600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  <a:noFill/>
        </p:spPr>
        <p:txBody>
          <a:bodyPr/>
          <a:lstStyle/>
          <a:p>
            <a:r>
              <a:rPr lang="en-US" sz="2800" smtClean="0"/>
              <a:t>Logic 0 and 1 probability distributions</a:t>
            </a:r>
          </a:p>
        </p:txBody>
      </p:sp>
      <p:pic>
        <p:nvPicPr>
          <p:cNvPr id="6149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108700" cy="412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Noise variances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362200"/>
            <a:ext cx="6019800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1295400"/>
            <a:ext cx="3276600" cy="1143000"/>
          </a:xfrm>
          <a:noFill/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BER versus Q factor</a:t>
            </a:r>
          </a:p>
        </p:txBody>
      </p:sp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762000"/>
            <a:ext cx="31623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2362200" cy="1143000"/>
          </a:xfrm>
          <a:noFill/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BER vs SNR</a:t>
            </a:r>
          </a:p>
        </p:txBody>
      </p:sp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685800"/>
            <a:ext cx="50673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Analog LED modulation</a:t>
            </a:r>
          </a:p>
        </p:txBody>
      </p: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752600"/>
            <a:ext cx="47879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  <a:noFill/>
        </p:spPr>
        <p:txBody>
          <a:bodyPr/>
          <a:lstStyle/>
          <a:p>
            <a:r>
              <a:rPr lang="en-US" sz="2800" smtClean="0"/>
              <a:t>Field distributions in plane E&amp;M waves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00200"/>
            <a:ext cx="6629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Simple point-to-point link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048000"/>
            <a:ext cx="73152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Optical power-loss model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5438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  <a:noFill/>
        </p:spPr>
        <p:txBody>
          <a:bodyPr/>
          <a:lstStyle/>
          <a:p>
            <a:r>
              <a:rPr lang="en-US" sz="2800" smtClean="0"/>
              <a:t>Receiver sensitivities vs bit rate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19200"/>
            <a:ext cx="60071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Example link-loss budget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371600"/>
            <a:ext cx="6248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Transmission distance vs data rate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00200"/>
            <a:ext cx="723900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Transmission distance vs data rate </a:t>
            </a: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4676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NRZ-L data pattern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362200"/>
            <a:ext cx="6629400" cy="19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Baseline wander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752600"/>
            <a:ext cx="5410200" cy="4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RZ data formats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5410200" cy="392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143000"/>
            <a:ext cx="2438400" cy="1752600"/>
          </a:xfrm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FEC characteristics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066800"/>
            <a:ext cx="41084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Adding two linearly polarized waves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19200"/>
            <a:ext cx="5562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Modal noise at a connection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400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Dynamic spectra of a laser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30924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Mode-partition-noise effects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5867400" cy="427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Chirping &amp; extinction-ratio penalties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4102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990600"/>
            <a:ext cx="2514600" cy="1981200"/>
          </a:xfrm>
        </p:spPr>
        <p:txBody>
          <a:bodyPr/>
          <a:lstStyle/>
          <a:p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Multiple-reflection effects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914400"/>
            <a:ext cx="38449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Simple point-to-point link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048000"/>
            <a:ext cx="73152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Optical power-loss model</a:t>
            </a: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5438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  <a:noFill/>
        </p:spPr>
        <p:txBody>
          <a:bodyPr/>
          <a:lstStyle/>
          <a:p>
            <a:r>
              <a:rPr lang="en-US" sz="2800" smtClean="0"/>
              <a:t>Receiver sensitivities vs bit rate</a:t>
            </a:r>
          </a:p>
        </p:txBody>
      </p:sp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19200"/>
            <a:ext cx="60071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noFill/>
        </p:spPr>
        <p:txBody>
          <a:bodyPr/>
          <a:lstStyle/>
          <a:p>
            <a:r>
              <a:rPr lang="en-US" sz="2800" smtClean="0"/>
              <a:t>Example link-loss budget</a:t>
            </a:r>
          </a:p>
        </p:txBody>
      </p:sp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371600"/>
            <a:ext cx="6248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2800" smtClean="0"/>
              <a:t>Transmission distance vs data rate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00200"/>
            <a:ext cx="723900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 V SATYA KUMAR        ASSOC.PROF       ECE</a:t>
            </a:r>
            <a:endParaRPr lang="en-US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1132</Words>
  <Application>Microsoft Office PowerPoint</Application>
  <PresentationFormat>On-screen Show (4:3)</PresentationFormat>
  <Paragraphs>288</Paragraphs>
  <Slides>122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Digital transmission hierarchy</vt:lpstr>
      <vt:lpstr>Operating ranges of components</vt:lpstr>
      <vt:lpstr>Major elements of an optical fiber link</vt:lpstr>
      <vt:lpstr>Optical fiber cable installations</vt:lpstr>
      <vt:lpstr>History of attenuation</vt:lpstr>
      <vt:lpstr>Optical multiplexing</vt:lpstr>
      <vt:lpstr>Spherical and plane wave fronts</vt:lpstr>
      <vt:lpstr>Field distributions in plane E&amp;M waves</vt:lpstr>
      <vt:lpstr>Adding two linearly polarized waves</vt:lpstr>
      <vt:lpstr>Elliptically polarized light</vt:lpstr>
      <vt:lpstr>Adding linearly polarized waves</vt:lpstr>
      <vt:lpstr>Refraction and reflection</vt:lpstr>
      <vt:lpstr>Single fiber structure</vt:lpstr>
      <vt:lpstr>Comparison of fiber structures</vt:lpstr>
      <vt:lpstr>Skew rays</vt:lpstr>
      <vt:lpstr>Meridional ray representation</vt:lpstr>
      <vt:lpstr>Fig. 2-13: Light propagation</vt:lpstr>
      <vt:lpstr>Low-order-mode fields</vt:lpstr>
      <vt:lpstr> Mode-field  diameter</vt:lpstr>
      <vt:lpstr>Polarizations of fundamental mode</vt:lpstr>
      <vt:lpstr>Microcrack model</vt:lpstr>
      <vt:lpstr>Optical fiber attenuation</vt:lpstr>
      <vt:lpstr>Effects of ionizing radiation</vt:lpstr>
      <vt:lpstr>Attenuation characteristics</vt:lpstr>
      <vt:lpstr>Single-mode fiber attenuation</vt:lpstr>
      <vt:lpstr>Power loss in a curved fiber</vt:lpstr>
      <vt:lpstr>Microbending losses</vt:lpstr>
      <vt:lpstr>Pulse broadening and attenuation</vt:lpstr>
      <vt:lpstr>Polarization mode dispersion</vt:lpstr>
      <vt:lpstr>SM-fiber dispersions</vt:lpstr>
      <vt:lpstr>SM-fiber dispersions</vt:lpstr>
      <vt:lpstr>Mode-field diameter vs wavelength</vt:lpstr>
      <vt:lpstr>Bending-induced attenuation</vt:lpstr>
      <vt:lpstr>Bending effects on loss vs MFD</vt:lpstr>
      <vt:lpstr>Bend loss versus bend radius</vt:lpstr>
      <vt:lpstr>Pure-crystal energy-band diagram</vt:lpstr>
      <vt:lpstr>n-type material</vt:lpstr>
      <vt:lpstr>p-type material</vt:lpstr>
      <vt:lpstr>Electron diffusion across a pn junction</vt:lpstr>
      <vt:lpstr>Reverse bias condition</vt:lpstr>
      <vt:lpstr>Forward bias condition</vt:lpstr>
      <vt:lpstr>Double-heterostructure configuration</vt:lpstr>
      <vt:lpstr>Surface-emitting LED</vt:lpstr>
      <vt:lpstr>Edge-emitting LED</vt:lpstr>
      <vt:lpstr>LED spectral patterns</vt:lpstr>
      <vt:lpstr>Light-emission cone</vt:lpstr>
      <vt:lpstr>3-dB bandwidth points</vt:lpstr>
      <vt:lpstr>Laser transition processes</vt:lpstr>
      <vt:lpstr>Fabry-Perot resonator cavity</vt:lpstr>
      <vt:lpstr>DFB laser</vt:lpstr>
      <vt:lpstr>Optical output vs. drive current</vt:lpstr>
      <vt:lpstr>Fabry-Perot laser spectrum</vt:lpstr>
      <vt:lpstr>Relaxation oscillation peak</vt:lpstr>
      <vt:lpstr>Temperature dependence</vt:lpstr>
      <vt:lpstr>Modulation methods</vt:lpstr>
      <vt:lpstr>Speckle patterns</vt:lpstr>
      <vt:lpstr>Time-resolved laser spectra</vt:lpstr>
      <vt:lpstr>Emission-pattern coordinate system</vt:lpstr>
      <vt:lpstr>Lambertian radiance pattern</vt:lpstr>
      <vt:lpstr>Source-to-fiber coupling</vt:lpstr>
      <vt:lpstr>Two modal distributions</vt:lpstr>
      <vt:lpstr>Mechanical misalignments</vt:lpstr>
      <vt:lpstr>Axial offset condition</vt:lpstr>
      <vt:lpstr>Longitudinal offset effect</vt:lpstr>
      <vt:lpstr>Comparison of misalignment effects</vt:lpstr>
      <vt:lpstr>Fiber cleaving</vt:lpstr>
      <vt:lpstr>Fiber end defects</vt:lpstr>
      <vt:lpstr>Fusion splicing</vt:lpstr>
      <vt:lpstr>End face reflections</vt:lpstr>
      <vt:lpstr>Angled end face</vt:lpstr>
      <vt:lpstr>Signal path through an optical link</vt:lpstr>
      <vt:lpstr>Noise sources and disturbances</vt:lpstr>
      <vt:lpstr>Pulse spreading</vt:lpstr>
      <vt:lpstr>Optical receiver schematic</vt:lpstr>
      <vt:lpstr>Logic 0 and 1 probability distributions</vt:lpstr>
      <vt:lpstr>Noise variances</vt:lpstr>
      <vt:lpstr> BER versus Q factor</vt:lpstr>
      <vt:lpstr> BER vs SNR</vt:lpstr>
      <vt:lpstr>Analog LED modulation</vt:lpstr>
      <vt:lpstr>Simple point-to-point link</vt:lpstr>
      <vt:lpstr>Optical power-loss model</vt:lpstr>
      <vt:lpstr>Receiver sensitivities vs bit rate</vt:lpstr>
      <vt:lpstr>Example link-loss budget</vt:lpstr>
      <vt:lpstr>Transmission distance vs data rate</vt:lpstr>
      <vt:lpstr>Transmission distance vs data rate </vt:lpstr>
      <vt:lpstr>NRZ-L data pattern</vt:lpstr>
      <vt:lpstr>Baseline wander</vt:lpstr>
      <vt:lpstr>RZ data formats</vt:lpstr>
      <vt:lpstr> FEC characteristics</vt:lpstr>
      <vt:lpstr>Modal noise at a connection</vt:lpstr>
      <vt:lpstr>Dynamic spectra of a laser</vt:lpstr>
      <vt:lpstr>Mode-partition-noise effects</vt:lpstr>
      <vt:lpstr>Chirping &amp; extinction-ratio penalties</vt:lpstr>
      <vt:lpstr> Multiple-reflection effects</vt:lpstr>
      <vt:lpstr>Simple point-to-point link</vt:lpstr>
      <vt:lpstr>Optical power-loss model</vt:lpstr>
      <vt:lpstr>Receiver sensitivities vs bit rate</vt:lpstr>
      <vt:lpstr>Example link-loss budget</vt:lpstr>
      <vt:lpstr>Transmission distance vs data rate</vt:lpstr>
      <vt:lpstr>Transmission distance vs data rate </vt:lpstr>
      <vt:lpstr>NRZ-L data pattern</vt:lpstr>
      <vt:lpstr>Baseline wander</vt:lpstr>
      <vt:lpstr>RZ data formats</vt:lpstr>
      <vt:lpstr> FEC characteristics</vt:lpstr>
      <vt:lpstr>Modal noise at a connection</vt:lpstr>
      <vt:lpstr>Dynamic spectra of a laser</vt:lpstr>
      <vt:lpstr>Mode-partition-noise effects</vt:lpstr>
      <vt:lpstr>Chirping &amp; extinction-ratio penalties</vt:lpstr>
      <vt:lpstr> Multiple-reflection effects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transmission hierarchy</dc:title>
  <dc:creator/>
  <cp:lastModifiedBy>sagar</cp:lastModifiedBy>
  <cp:revision>11</cp:revision>
  <dcterms:created xsi:type="dcterms:W3CDTF">2006-08-16T00:00:00Z</dcterms:created>
  <dcterms:modified xsi:type="dcterms:W3CDTF">2011-01-29T03:54:40Z</dcterms:modified>
</cp:coreProperties>
</file>